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82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B35FA-CB85-4ECF-8417-6592E229F4FE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D86DFC-5FA0-44B4-915D-7401750F8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67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43A3F-32F8-492B-95B9-485F7120F8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7CA857-3D55-4670-922D-0977EA312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D8B69-EED7-4DC4-8532-BEE0D0C89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6D6EF-6C2A-4E74-A700-BA598F406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0B519-1552-44F1-A103-51982ADA0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11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C532-6B7F-46F2-9267-A5AEF54F0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5B3EE4-A7CD-4AEA-A916-06E639A65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DA91A-D670-4D98-93C8-D3029F753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CF900-C811-4DB4-9CEA-7949465E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F11B6-FB88-43AE-81D9-693A3A1B0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359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A4FB19-C523-4399-83CF-585908DE25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A48E94-DFA8-404F-8C29-751C3BD5F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436E3-FC29-4DC4-AFCA-32F5D7696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6A7B8-3C1C-4B11-AC8D-5B8FFD54E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86BD9-F737-400E-9C34-2DE998117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99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52B7B-1889-4E51-8B10-3D796938A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17CD7-4AF0-4A12-9767-4F64C1124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04CDD-5517-4ADC-85FF-574A43050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834E0-F84A-4F25-897C-F895BD387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FD307-A09C-4B04-946A-1234A7C42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71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7A0FB-EED5-446A-AB0A-993DDBC0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4D8EA-3C3E-43BB-ADCF-5E8991966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D6543-71D7-4C83-8B4D-CEEF037D3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BC7E3-BCA9-47BC-AE36-AA78D3E86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FEDF2-74D1-4D46-97C5-53AA7C8B0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839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BBB2C-434E-413C-87A0-F16DF5DD3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D0F35-E9E7-47A5-B5F3-74A23126C6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C15027-149C-49AD-91F1-1E4206D3A4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9297CC-B8BD-4B31-B210-13F48FBB6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A1E887-545D-4CFC-823F-BBAB74EE3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41E1A-FD0C-45FE-B740-89DDB290A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7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0D1A-3EC6-451D-8DAB-99C535A31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EECEB0-39CB-44A9-BC6A-BAA5E6CBB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AF5D3-57B2-4AC5-85ED-D5C0C85529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0ACCD-EAFF-4142-A62B-EB234949AB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3A2B42-2328-4744-A128-35C41E025B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A68126-9405-4340-9532-9CA6519E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54B4F6-87B1-4A7D-827C-292E2253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B3D45-9500-40F5-8F88-836E9BEBE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5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E1802-3E1B-4B6F-A863-5CB4D8B16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2FB69B-B667-4370-AB56-DF464E8F9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0634CD-7352-4B03-8ECE-94667443E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297ECE-97BF-40B6-9369-8CBF45C1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87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2608B1-889E-4794-B4E5-B69DCA122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B0BA44-6E69-4FEC-AF6D-E130A1FE6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CA7661-71CD-43C0-9083-A61934D9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1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60034-A93B-4774-838F-93231BDF8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00633-139D-4FBD-BDB8-4E000EE32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18FFEC-DFBB-4F03-9B40-178F3FA16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CE35CD-E89B-47C4-80E3-52B314078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91219-E686-4E97-AF5D-78CE8DA01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9653CD-402F-4AD6-8F2E-194C0225D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693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AB6E0-BB4A-48BA-B707-6418861F6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48AA28-57EB-4860-BFAA-308E932CD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D595E-A70C-4C88-BA3D-3877D9CF5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65E0F8-7421-4EC4-A4D5-36E4AF6B0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05B60-ACC3-41A5-9376-91347D4A9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6E468-C1CA-42CC-AE72-1107F8B32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467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94322B-E7B6-4FAC-A99C-1E6173E70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14A849-9599-4E96-8C82-6973F7F96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2F4FE-2A61-471A-941A-AFD6919B94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FD221-3059-4253-82D2-CCEE3089751F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5CE84-6981-4A88-AEC4-8BDF8B6BC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B85C1-0CBE-4189-BF54-4E6B3C3B05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84957-C14E-44D2-B4B3-807D448A2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09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2B6A0-D527-4A27-A544-07BF81FA0F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Dijkstra Algorithm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B4B4D3-F457-48C4-AB4B-606E4D2EE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Cs372 summer 2020</a:t>
            </a:r>
          </a:p>
          <a:p>
            <a:r>
              <a:rPr lang="en-US" dirty="0"/>
              <a:t>Justin Phillips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036595E-55F5-4CAA-A212-0722A381AD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157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72"/>
    </mc:Choice>
    <mc:Fallback>
      <p:transition spd="slow" advTm="5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EC223-500A-470A-8960-B888EEF77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58258"/>
          </a:xfrm>
        </p:spPr>
        <p:txBody>
          <a:bodyPr/>
          <a:lstStyle/>
          <a:p>
            <a:r>
              <a:rPr lang="en-US" dirty="0"/>
              <a:t>Definition: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937FA9-8AEE-46CE-9E4D-3A9C2F088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57139"/>
            <a:ext cx="9144000" cy="2600661"/>
          </a:xfrm>
        </p:spPr>
        <p:txBody>
          <a:bodyPr/>
          <a:lstStyle/>
          <a:p>
            <a:r>
              <a:rPr lang="en-US" dirty="0"/>
              <a:t>Dijkstra's algorithm finds the shortest path between </a:t>
            </a:r>
            <a:r>
              <a:rPr lang="en-US" i="1" dirty="0"/>
              <a:t>a</a:t>
            </a:r>
            <a:r>
              <a:rPr lang="en-US" dirty="0"/>
              <a:t> and </a:t>
            </a:r>
            <a:r>
              <a:rPr lang="en-US" i="1" dirty="0"/>
              <a:t>b</a:t>
            </a:r>
            <a:r>
              <a:rPr lang="en-US" dirty="0"/>
              <a:t>. It picks the unvisited vertex with the lowest distance, calculates the distance through it to each unvisited neighbor, and updates the neighbor's distance if smaller.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25078D8-3563-448F-8657-7BFD5E189D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35"/>
    </mc:Choice>
    <mc:Fallback>
      <p:transition spd="slow" advTm="16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2FE7-BF12-4D33-BF67-8F4A385B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Numbers are the weights of the edge</a:t>
            </a:r>
            <a:br>
              <a:rPr lang="en-US" sz="2000" dirty="0"/>
            </a:br>
            <a:r>
              <a:rPr lang="en-US" sz="2000" dirty="0"/>
              <a:t>letters are the vertices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63F12-33BB-4181-BAAE-F5BA036295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Shortest path from A-&gt; 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8848206-68BC-437A-B8BA-F117B4C0ED0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43547980"/>
              </p:ext>
            </p:extLst>
          </p:nvPr>
        </p:nvGraphicFramePr>
        <p:xfrm>
          <a:off x="6172200" y="1097280"/>
          <a:ext cx="5708792" cy="4933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599">
                  <a:extLst>
                    <a:ext uri="{9D8B030D-6E8A-4147-A177-3AD203B41FA5}">
                      <a16:colId xmlns:a16="http://schemas.microsoft.com/office/drawing/2014/main" val="3997817568"/>
                    </a:ext>
                  </a:extLst>
                </a:gridCol>
                <a:gridCol w="713599">
                  <a:extLst>
                    <a:ext uri="{9D8B030D-6E8A-4147-A177-3AD203B41FA5}">
                      <a16:colId xmlns:a16="http://schemas.microsoft.com/office/drawing/2014/main" val="2225937431"/>
                    </a:ext>
                  </a:extLst>
                </a:gridCol>
                <a:gridCol w="713599">
                  <a:extLst>
                    <a:ext uri="{9D8B030D-6E8A-4147-A177-3AD203B41FA5}">
                      <a16:colId xmlns:a16="http://schemas.microsoft.com/office/drawing/2014/main" val="3034401026"/>
                    </a:ext>
                  </a:extLst>
                </a:gridCol>
                <a:gridCol w="713599">
                  <a:extLst>
                    <a:ext uri="{9D8B030D-6E8A-4147-A177-3AD203B41FA5}">
                      <a16:colId xmlns:a16="http://schemas.microsoft.com/office/drawing/2014/main" val="1280990848"/>
                    </a:ext>
                  </a:extLst>
                </a:gridCol>
                <a:gridCol w="713599">
                  <a:extLst>
                    <a:ext uri="{9D8B030D-6E8A-4147-A177-3AD203B41FA5}">
                      <a16:colId xmlns:a16="http://schemas.microsoft.com/office/drawing/2014/main" val="2827543316"/>
                    </a:ext>
                  </a:extLst>
                </a:gridCol>
                <a:gridCol w="713599">
                  <a:extLst>
                    <a:ext uri="{9D8B030D-6E8A-4147-A177-3AD203B41FA5}">
                      <a16:colId xmlns:a16="http://schemas.microsoft.com/office/drawing/2014/main" val="795030355"/>
                    </a:ext>
                  </a:extLst>
                </a:gridCol>
                <a:gridCol w="713599">
                  <a:extLst>
                    <a:ext uri="{9D8B030D-6E8A-4147-A177-3AD203B41FA5}">
                      <a16:colId xmlns:a16="http://schemas.microsoft.com/office/drawing/2014/main" val="326868336"/>
                    </a:ext>
                  </a:extLst>
                </a:gridCol>
                <a:gridCol w="713599">
                  <a:extLst>
                    <a:ext uri="{9D8B030D-6E8A-4147-A177-3AD203B41FA5}">
                      <a16:colId xmlns:a16="http://schemas.microsoft.com/office/drawing/2014/main" val="3780363874"/>
                    </a:ext>
                  </a:extLst>
                </a:gridCol>
              </a:tblGrid>
              <a:tr h="616685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737595"/>
                  </a:ext>
                </a:extLst>
              </a:tr>
              <a:tr h="616685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316994"/>
                  </a:ext>
                </a:extLst>
              </a:tr>
              <a:tr h="6166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485246"/>
                  </a:ext>
                </a:extLst>
              </a:tr>
              <a:tr h="61668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495503"/>
                  </a:ext>
                </a:extLst>
              </a:tr>
              <a:tr h="61668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283605"/>
                  </a:ext>
                </a:extLst>
              </a:tr>
              <a:tr h="61668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523620"/>
                  </a:ext>
                </a:extLst>
              </a:tr>
              <a:tr h="61668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483791"/>
                  </a:ext>
                </a:extLst>
              </a:tr>
              <a:tr h="61668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983736"/>
                  </a:ext>
                </a:extLst>
              </a:tr>
            </a:tbl>
          </a:graphicData>
        </a:graphic>
      </p:graphicFrame>
      <p:sp>
        <p:nvSpPr>
          <p:cNvPr id="6" name="Pentagon 5">
            <a:extLst>
              <a:ext uri="{FF2B5EF4-FFF2-40B4-BE49-F238E27FC236}">
                <a16:creationId xmlns:a16="http://schemas.microsoft.com/office/drawing/2014/main" id="{82FD5A20-3F78-476A-B676-7822D2DDF525}"/>
              </a:ext>
            </a:extLst>
          </p:cNvPr>
          <p:cNvSpPr/>
          <p:nvPr/>
        </p:nvSpPr>
        <p:spPr>
          <a:xfrm>
            <a:off x="1367161" y="2483212"/>
            <a:ext cx="3764871" cy="3438194"/>
          </a:xfrm>
          <a:prstGeom prst="pent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A54E92-C070-40F3-B3A3-B7992C974C44}"/>
              </a:ext>
            </a:extLst>
          </p:cNvPr>
          <p:cNvSpPr txBox="1"/>
          <p:nvPr/>
        </p:nvSpPr>
        <p:spPr>
          <a:xfrm>
            <a:off x="3325620" y="226662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727C62-3E30-4BDD-91F3-4EF65D82E9C7}"/>
              </a:ext>
            </a:extLst>
          </p:cNvPr>
          <p:cNvSpPr txBox="1"/>
          <p:nvPr/>
        </p:nvSpPr>
        <p:spPr>
          <a:xfrm>
            <a:off x="5237824" y="3631962"/>
            <a:ext cx="22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843296-12AF-47ED-A9B7-20B692851B59}"/>
              </a:ext>
            </a:extLst>
          </p:cNvPr>
          <p:cNvSpPr txBox="1"/>
          <p:nvPr/>
        </p:nvSpPr>
        <p:spPr>
          <a:xfrm>
            <a:off x="982832" y="3562712"/>
            <a:ext cx="38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833823-8247-4F22-90D8-FDF0A27D6BCC}"/>
              </a:ext>
            </a:extLst>
          </p:cNvPr>
          <p:cNvSpPr txBox="1"/>
          <p:nvPr/>
        </p:nvSpPr>
        <p:spPr>
          <a:xfrm>
            <a:off x="4571259" y="5687011"/>
            <a:ext cx="40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D24E9D-5CE4-4B3A-8B64-79A46A553096}"/>
              </a:ext>
            </a:extLst>
          </p:cNvPr>
          <p:cNvSpPr txBox="1"/>
          <p:nvPr/>
        </p:nvSpPr>
        <p:spPr>
          <a:xfrm>
            <a:off x="1790330" y="57367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308F0-508D-4DAF-B08A-65C00ACFE74F}"/>
              </a:ext>
            </a:extLst>
          </p:cNvPr>
          <p:cNvCxnSpPr>
            <a:stCxn id="6" idx="1"/>
            <a:endCxn id="6" idx="4"/>
          </p:cNvCxnSpPr>
          <p:nvPr/>
        </p:nvCxnSpPr>
        <p:spPr>
          <a:xfrm>
            <a:off x="1367165" y="3796482"/>
            <a:ext cx="3045838" cy="2124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454D4CC-61FE-409E-AD17-A201411A2A7D}"/>
              </a:ext>
            </a:extLst>
          </p:cNvPr>
          <p:cNvCxnSpPr>
            <a:endCxn id="6" idx="5"/>
          </p:cNvCxnSpPr>
          <p:nvPr/>
        </p:nvCxnSpPr>
        <p:spPr>
          <a:xfrm flipV="1">
            <a:off x="2133600" y="3796482"/>
            <a:ext cx="2998428" cy="2075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9641EC7-4DE7-43A9-88CA-304121E27B00}"/>
              </a:ext>
            </a:extLst>
          </p:cNvPr>
          <p:cNvCxnSpPr>
            <a:cxnSpLocks/>
            <a:stCxn id="6" idx="1"/>
            <a:endCxn id="6" idx="5"/>
          </p:cNvCxnSpPr>
          <p:nvPr/>
        </p:nvCxnSpPr>
        <p:spPr>
          <a:xfrm>
            <a:off x="1367165" y="3796482"/>
            <a:ext cx="37648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B448903-384D-4EB4-BA73-AC7AF731FDB8}"/>
              </a:ext>
            </a:extLst>
          </p:cNvPr>
          <p:cNvSpPr txBox="1"/>
          <p:nvPr/>
        </p:nvSpPr>
        <p:spPr>
          <a:xfrm>
            <a:off x="3126049" y="4728835"/>
            <a:ext cx="276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84763A4-CE32-4A89-9E32-8F81FE4465D8}"/>
              </a:ext>
            </a:extLst>
          </p:cNvPr>
          <p:cNvSpPr/>
          <p:nvPr/>
        </p:nvSpPr>
        <p:spPr>
          <a:xfrm>
            <a:off x="2561471" y="4251327"/>
            <a:ext cx="0" cy="0"/>
          </a:xfrm>
          <a:prstGeom prst="rect">
            <a:avLst/>
          </a:prstGeom>
          <a:solidFill>
            <a:srgbClr val="000000">
              <a:alpha val="5000"/>
            </a:srgbClr>
          </a:solidFill>
          <a:ln w="180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D27100-2306-45E4-8F23-11BEE34371D9}"/>
              </a:ext>
            </a:extLst>
          </p:cNvPr>
          <p:cNvSpPr txBox="1"/>
          <p:nvPr/>
        </p:nvSpPr>
        <p:spPr>
          <a:xfrm>
            <a:off x="4240020" y="2692186"/>
            <a:ext cx="358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0A220DC-F3FE-4BA3-AB51-03C1E6BAD43D}"/>
              </a:ext>
            </a:extLst>
          </p:cNvPr>
          <p:cNvSpPr txBox="1"/>
          <p:nvPr/>
        </p:nvSpPr>
        <p:spPr>
          <a:xfrm>
            <a:off x="2059619" y="2611102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18B3767-2444-46F1-8AE2-A5E204D8A46B}"/>
              </a:ext>
            </a:extLst>
          </p:cNvPr>
          <p:cNvSpPr txBox="1"/>
          <p:nvPr/>
        </p:nvSpPr>
        <p:spPr>
          <a:xfrm>
            <a:off x="3129071" y="3421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5062669-169D-4E58-B6EB-837C56DB1A53}"/>
              </a:ext>
            </a:extLst>
          </p:cNvPr>
          <p:cNvSpPr txBox="1"/>
          <p:nvPr/>
        </p:nvSpPr>
        <p:spPr>
          <a:xfrm>
            <a:off x="3101666" y="603075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6370342-26C1-4EAD-829A-E1CEFF76BF3F}"/>
              </a:ext>
            </a:extLst>
          </p:cNvPr>
          <p:cNvSpPr txBox="1"/>
          <p:nvPr/>
        </p:nvSpPr>
        <p:spPr>
          <a:xfrm>
            <a:off x="4940193" y="474753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3B27A08-039E-477F-A8AB-F24583781A84}"/>
              </a:ext>
            </a:extLst>
          </p:cNvPr>
          <p:cNvSpPr txBox="1"/>
          <p:nvPr/>
        </p:nvSpPr>
        <p:spPr>
          <a:xfrm>
            <a:off x="1411039" y="462111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47C598B-F068-4FE5-BBE2-74CBAC118F69}"/>
              </a:ext>
            </a:extLst>
          </p:cNvPr>
          <p:cNvSpPr txBox="1"/>
          <p:nvPr/>
        </p:nvSpPr>
        <p:spPr>
          <a:xfrm>
            <a:off x="2288704" y="424604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E415B6-C583-47BB-B8E1-05E2EBE402C5}"/>
              </a:ext>
            </a:extLst>
          </p:cNvPr>
          <p:cNvSpPr txBox="1"/>
          <p:nvPr/>
        </p:nvSpPr>
        <p:spPr>
          <a:xfrm>
            <a:off x="3907654" y="421754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88884E-85E0-4592-81CE-E87A138F8A8C}"/>
              </a:ext>
            </a:extLst>
          </p:cNvPr>
          <p:cNvSpPr txBox="1"/>
          <p:nvPr/>
        </p:nvSpPr>
        <p:spPr>
          <a:xfrm>
            <a:off x="3783362" y="514734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F402AFE-BEB4-4B2B-BB3C-0C428654D6BD}"/>
              </a:ext>
            </a:extLst>
          </p:cNvPr>
          <p:cNvSpPr txBox="1"/>
          <p:nvPr/>
        </p:nvSpPr>
        <p:spPr>
          <a:xfrm>
            <a:off x="2514600" y="508829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A7C54CF-0F24-42FD-9426-9A7D1FA4AC44}"/>
              </a:ext>
            </a:extLst>
          </p:cNvPr>
          <p:cNvSpPr txBox="1"/>
          <p:nvPr/>
        </p:nvSpPr>
        <p:spPr>
          <a:xfrm>
            <a:off x="3149413" y="464367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pic>
        <p:nvPicPr>
          <p:cNvPr id="70" name="Audio 69">
            <a:hlinkClick r:id="" action="ppaction://media"/>
            <a:extLst>
              <a:ext uri="{FF2B5EF4-FFF2-40B4-BE49-F238E27FC236}">
                <a16:creationId xmlns:a16="http://schemas.microsoft.com/office/drawing/2014/main" id="{03DE9DA3-0FC5-4A03-BAA6-2313B61042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53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384"/>
    </mc:Choice>
    <mc:Fallback>
      <p:transition spd="slow" advTm="43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2FE7-BF12-4D33-BF67-8F4A385B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Numbers are the weights of the edge</a:t>
            </a:r>
            <a:br>
              <a:rPr lang="en-US" sz="2000" dirty="0"/>
            </a:br>
            <a:r>
              <a:rPr lang="en-US" sz="2000" dirty="0"/>
              <a:t>letters are the vertices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63F12-33BB-4181-BAAE-F5BA036295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Shortest path from A-&gt; 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8848206-68BC-437A-B8BA-F117B4C0ED0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08053069"/>
              </p:ext>
            </p:extLst>
          </p:nvPr>
        </p:nvGraphicFramePr>
        <p:xfrm>
          <a:off x="6172198" y="763794"/>
          <a:ext cx="5708793" cy="5342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542">
                  <a:extLst>
                    <a:ext uri="{9D8B030D-6E8A-4147-A177-3AD203B41FA5}">
                      <a16:colId xmlns:a16="http://schemas.microsoft.com/office/drawing/2014/main" val="3997817568"/>
                    </a:ext>
                  </a:extLst>
                </a:gridCol>
                <a:gridCol w="815542">
                  <a:extLst>
                    <a:ext uri="{9D8B030D-6E8A-4147-A177-3AD203B41FA5}">
                      <a16:colId xmlns:a16="http://schemas.microsoft.com/office/drawing/2014/main" val="2225937431"/>
                    </a:ext>
                  </a:extLst>
                </a:gridCol>
                <a:gridCol w="815542">
                  <a:extLst>
                    <a:ext uri="{9D8B030D-6E8A-4147-A177-3AD203B41FA5}">
                      <a16:colId xmlns:a16="http://schemas.microsoft.com/office/drawing/2014/main" val="3034401026"/>
                    </a:ext>
                  </a:extLst>
                </a:gridCol>
                <a:gridCol w="848277">
                  <a:extLst>
                    <a:ext uri="{9D8B030D-6E8A-4147-A177-3AD203B41FA5}">
                      <a16:colId xmlns:a16="http://schemas.microsoft.com/office/drawing/2014/main" val="1280990848"/>
                    </a:ext>
                  </a:extLst>
                </a:gridCol>
                <a:gridCol w="782806">
                  <a:extLst>
                    <a:ext uri="{9D8B030D-6E8A-4147-A177-3AD203B41FA5}">
                      <a16:colId xmlns:a16="http://schemas.microsoft.com/office/drawing/2014/main" val="2827543316"/>
                    </a:ext>
                  </a:extLst>
                </a:gridCol>
                <a:gridCol w="815542">
                  <a:extLst>
                    <a:ext uri="{9D8B030D-6E8A-4147-A177-3AD203B41FA5}">
                      <a16:colId xmlns:a16="http://schemas.microsoft.com/office/drawing/2014/main" val="795030355"/>
                    </a:ext>
                  </a:extLst>
                </a:gridCol>
                <a:gridCol w="815542">
                  <a:extLst>
                    <a:ext uri="{9D8B030D-6E8A-4147-A177-3AD203B41FA5}">
                      <a16:colId xmlns:a16="http://schemas.microsoft.com/office/drawing/2014/main" val="326868336"/>
                    </a:ext>
                  </a:extLst>
                </a:gridCol>
              </a:tblGrid>
              <a:tr h="753462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737595"/>
                  </a:ext>
                </a:extLst>
              </a:tr>
              <a:tr h="731919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316994"/>
                  </a:ext>
                </a:extLst>
              </a:tr>
              <a:tr h="989754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485246"/>
                  </a:ext>
                </a:extLst>
              </a:tr>
              <a:tr h="57342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495503"/>
                  </a:ext>
                </a:extLst>
              </a:tr>
              <a:tr h="57342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283605"/>
                  </a:ext>
                </a:extLst>
              </a:tr>
              <a:tr h="57342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523620"/>
                  </a:ext>
                </a:extLst>
              </a:tr>
              <a:tr h="57342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483791"/>
                  </a:ext>
                </a:extLst>
              </a:tr>
              <a:tr h="57342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983736"/>
                  </a:ext>
                </a:extLst>
              </a:tr>
            </a:tbl>
          </a:graphicData>
        </a:graphic>
      </p:graphicFrame>
      <p:sp>
        <p:nvSpPr>
          <p:cNvPr id="6" name="Pentagon 5">
            <a:extLst>
              <a:ext uri="{FF2B5EF4-FFF2-40B4-BE49-F238E27FC236}">
                <a16:creationId xmlns:a16="http://schemas.microsoft.com/office/drawing/2014/main" id="{82FD5A20-3F78-476A-B676-7822D2DDF525}"/>
              </a:ext>
            </a:extLst>
          </p:cNvPr>
          <p:cNvSpPr/>
          <p:nvPr/>
        </p:nvSpPr>
        <p:spPr>
          <a:xfrm>
            <a:off x="1367161" y="2483212"/>
            <a:ext cx="3764871" cy="3438194"/>
          </a:xfrm>
          <a:prstGeom prst="pent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A54E92-C070-40F3-B3A3-B7992C974C44}"/>
              </a:ext>
            </a:extLst>
          </p:cNvPr>
          <p:cNvSpPr txBox="1"/>
          <p:nvPr/>
        </p:nvSpPr>
        <p:spPr>
          <a:xfrm>
            <a:off x="3325620" y="226662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727C62-3E30-4BDD-91F3-4EF65D82E9C7}"/>
              </a:ext>
            </a:extLst>
          </p:cNvPr>
          <p:cNvSpPr txBox="1"/>
          <p:nvPr/>
        </p:nvSpPr>
        <p:spPr>
          <a:xfrm>
            <a:off x="5237824" y="3631962"/>
            <a:ext cx="22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843296-12AF-47ED-A9B7-20B692851B59}"/>
              </a:ext>
            </a:extLst>
          </p:cNvPr>
          <p:cNvSpPr txBox="1"/>
          <p:nvPr/>
        </p:nvSpPr>
        <p:spPr>
          <a:xfrm>
            <a:off x="982832" y="3562712"/>
            <a:ext cx="38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833823-8247-4F22-90D8-FDF0A27D6BCC}"/>
              </a:ext>
            </a:extLst>
          </p:cNvPr>
          <p:cNvSpPr txBox="1"/>
          <p:nvPr/>
        </p:nvSpPr>
        <p:spPr>
          <a:xfrm>
            <a:off x="4571259" y="5687011"/>
            <a:ext cx="40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D24E9D-5CE4-4B3A-8B64-79A46A553096}"/>
              </a:ext>
            </a:extLst>
          </p:cNvPr>
          <p:cNvSpPr txBox="1"/>
          <p:nvPr/>
        </p:nvSpPr>
        <p:spPr>
          <a:xfrm>
            <a:off x="1790330" y="57367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308F0-508D-4DAF-B08A-65C00ACFE74F}"/>
              </a:ext>
            </a:extLst>
          </p:cNvPr>
          <p:cNvCxnSpPr>
            <a:stCxn id="6" idx="1"/>
            <a:endCxn id="6" idx="4"/>
          </p:cNvCxnSpPr>
          <p:nvPr/>
        </p:nvCxnSpPr>
        <p:spPr>
          <a:xfrm>
            <a:off x="1367165" y="3796482"/>
            <a:ext cx="3045838" cy="2124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454D4CC-61FE-409E-AD17-A201411A2A7D}"/>
              </a:ext>
            </a:extLst>
          </p:cNvPr>
          <p:cNvCxnSpPr>
            <a:endCxn id="6" idx="5"/>
          </p:cNvCxnSpPr>
          <p:nvPr/>
        </p:nvCxnSpPr>
        <p:spPr>
          <a:xfrm flipV="1">
            <a:off x="2133600" y="3796482"/>
            <a:ext cx="2998428" cy="2075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9641EC7-4DE7-43A9-88CA-304121E27B00}"/>
              </a:ext>
            </a:extLst>
          </p:cNvPr>
          <p:cNvCxnSpPr>
            <a:cxnSpLocks/>
            <a:stCxn id="6" idx="1"/>
            <a:endCxn id="6" idx="5"/>
          </p:cNvCxnSpPr>
          <p:nvPr/>
        </p:nvCxnSpPr>
        <p:spPr>
          <a:xfrm>
            <a:off x="1367165" y="3796482"/>
            <a:ext cx="37648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B448903-384D-4EB4-BA73-AC7AF731FDB8}"/>
              </a:ext>
            </a:extLst>
          </p:cNvPr>
          <p:cNvSpPr txBox="1"/>
          <p:nvPr/>
        </p:nvSpPr>
        <p:spPr>
          <a:xfrm>
            <a:off x="3126049" y="4728835"/>
            <a:ext cx="276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84763A4-CE32-4A89-9E32-8F81FE4465D8}"/>
              </a:ext>
            </a:extLst>
          </p:cNvPr>
          <p:cNvSpPr/>
          <p:nvPr/>
        </p:nvSpPr>
        <p:spPr>
          <a:xfrm>
            <a:off x="2561471" y="4251327"/>
            <a:ext cx="0" cy="0"/>
          </a:xfrm>
          <a:prstGeom prst="rect">
            <a:avLst/>
          </a:prstGeom>
          <a:solidFill>
            <a:srgbClr val="000000">
              <a:alpha val="5000"/>
            </a:srgbClr>
          </a:solidFill>
          <a:ln w="180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D27100-2306-45E4-8F23-11BEE34371D9}"/>
              </a:ext>
            </a:extLst>
          </p:cNvPr>
          <p:cNvSpPr txBox="1"/>
          <p:nvPr/>
        </p:nvSpPr>
        <p:spPr>
          <a:xfrm>
            <a:off x="4240020" y="2692186"/>
            <a:ext cx="358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0A220DC-F3FE-4BA3-AB51-03C1E6BAD43D}"/>
              </a:ext>
            </a:extLst>
          </p:cNvPr>
          <p:cNvSpPr txBox="1"/>
          <p:nvPr/>
        </p:nvSpPr>
        <p:spPr>
          <a:xfrm>
            <a:off x="2059619" y="2611102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18B3767-2444-46F1-8AE2-A5E204D8A46B}"/>
              </a:ext>
            </a:extLst>
          </p:cNvPr>
          <p:cNvSpPr txBox="1"/>
          <p:nvPr/>
        </p:nvSpPr>
        <p:spPr>
          <a:xfrm>
            <a:off x="3129071" y="3421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5062669-169D-4E58-B6EB-837C56DB1A53}"/>
              </a:ext>
            </a:extLst>
          </p:cNvPr>
          <p:cNvSpPr txBox="1"/>
          <p:nvPr/>
        </p:nvSpPr>
        <p:spPr>
          <a:xfrm>
            <a:off x="3101666" y="603075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6370342-26C1-4EAD-829A-E1CEFF76BF3F}"/>
              </a:ext>
            </a:extLst>
          </p:cNvPr>
          <p:cNvSpPr txBox="1"/>
          <p:nvPr/>
        </p:nvSpPr>
        <p:spPr>
          <a:xfrm>
            <a:off x="4940193" y="474753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3B27A08-039E-477F-A8AB-F24583781A84}"/>
              </a:ext>
            </a:extLst>
          </p:cNvPr>
          <p:cNvSpPr txBox="1"/>
          <p:nvPr/>
        </p:nvSpPr>
        <p:spPr>
          <a:xfrm>
            <a:off x="1411039" y="462111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47C598B-F068-4FE5-BBE2-74CBAC118F69}"/>
              </a:ext>
            </a:extLst>
          </p:cNvPr>
          <p:cNvSpPr txBox="1"/>
          <p:nvPr/>
        </p:nvSpPr>
        <p:spPr>
          <a:xfrm>
            <a:off x="2288704" y="424604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E415B6-C583-47BB-B8E1-05E2EBE402C5}"/>
              </a:ext>
            </a:extLst>
          </p:cNvPr>
          <p:cNvSpPr txBox="1"/>
          <p:nvPr/>
        </p:nvSpPr>
        <p:spPr>
          <a:xfrm>
            <a:off x="3907654" y="421754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88884E-85E0-4592-81CE-E87A138F8A8C}"/>
              </a:ext>
            </a:extLst>
          </p:cNvPr>
          <p:cNvSpPr txBox="1"/>
          <p:nvPr/>
        </p:nvSpPr>
        <p:spPr>
          <a:xfrm>
            <a:off x="3783362" y="514734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F402AFE-BEB4-4B2B-BB3C-0C428654D6BD}"/>
              </a:ext>
            </a:extLst>
          </p:cNvPr>
          <p:cNvSpPr txBox="1"/>
          <p:nvPr/>
        </p:nvSpPr>
        <p:spPr>
          <a:xfrm>
            <a:off x="2514600" y="508829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A7C54CF-0F24-42FD-9426-9A7D1FA4AC44}"/>
              </a:ext>
            </a:extLst>
          </p:cNvPr>
          <p:cNvSpPr txBox="1"/>
          <p:nvPr/>
        </p:nvSpPr>
        <p:spPr>
          <a:xfrm>
            <a:off x="3149413" y="464367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89C9309-C70A-489B-BB4B-3B02C09C24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663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011"/>
    </mc:Choice>
    <mc:Fallback>
      <p:transition spd="slow" advTm="59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2FE7-BF12-4D33-BF67-8F4A385B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Numbers are the weights of the edge</a:t>
            </a:r>
            <a:br>
              <a:rPr lang="en-US" sz="2000" dirty="0"/>
            </a:br>
            <a:r>
              <a:rPr lang="en-US" sz="2000" dirty="0"/>
              <a:t>letters are the vertices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63F12-33BB-4181-BAAE-F5BA036295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Shortest path from A-&gt; 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8848206-68BC-437A-B8BA-F117B4C0ED0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23805453"/>
              </p:ext>
            </p:extLst>
          </p:nvPr>
        </p:nvGraphicFramePr>
        <p:xfrm>
          <a:off x="6172198" y="806824"/>
          <a:ext cx="5708793" cy="5449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542">
                  <a:extLst>
                    <a:ext uri="{9D8B030D-6E8A-4147-A177-3AD203B41FA5}">
                      <a16:colId xmlns:a16="http://schemas.microsoft.com/office/drawing/2014/main" val="3997817568"/>
                    </a:ext>
                  </a:extLst>
                </a:gridCol>
                <a:gridCol w="815542">
                  <a:extLst>
                    <a:ext uri="{9D8B030D-6E8A-4147-A177-3AD203B41FA5}">
                      <a16:colId xmlns:a16="http://schemas.microsoft.com/office/drawing/2014/main" val="2225937431"/>
                    </a:ext>
                  </a:extLst>
                </a:gridCol>
                <a:gridCol w="815542">
                  <a:extLst>
                    <a:ext uri="{9D8B030D-6E8A-4147-A177-3AD203B41FA5}">
                      <a16:colId xmlns:a16="http://schemas.microsoft.com/office/drawing/2014/main" val="3034401026"/>
                    </a:ext>
                  </a:extLst>
                </a:gridCol>
                <a:gridCol w="848277">
                  <a:extLst>
                    <a:ext uri="{9D8B030D-6E8A-4147-A177-3AD203B41FA5}">
                      <a16:colId xmlns:a16="http://schemas.microsoft.com/office/drawing/2014/main" val="1280990848"/>
                    </a:ext>
                  </a:extLst>
                </a:gridCol>
                <a:gridCol w="782806">
                  <a:extLst>
                    <a:ext uri="{9D8B030D-6E8A-4147-A177-3AD203B41FA5}">
                      <a16:colId xmlns:a16="http://schemas.microsoft.com/office/drawing/2014/main" val="2827543316"/>
                    </a:ext>
                  </a:extLst>
                </a:gridCol>
                <a:gridCol w="822222">
                  <a:extLst>
                    <a:ext uri="{9D8B030D-6E8A-4147-A177-3AD203B41FA5}">
                      <a16:colId xmlns:a16="http://schemas.microsoft.com/office/drawing/2014/main" val="795030355"/>
                    </a:ext>
                  </a:extLst>
                </a:gridCol>
                <a:gridCol w="808862">
                  <a:extLst>
                    <a:ext uri="{9D8B030D-6E8A-4147-A177-3AD203B41FA5}">
                      <a16:colId xmlns:a16="http://schemas.microsoft.com/office/drawing/2014/main" val="326868336"/>
                    </a:ext>
                  </a:extLst>
                </a:gridCol>
              </a:tblGrid>
              <a:tr h="744117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737595"/>
                  </a:ext>
                </a:extLst>
              </a:tr>
              <a:tr h="722842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316994"/>
                  </a:ext>
                </a:extLst>
              </a:tr>
              <a:tr h="977478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485246"/>
                  </a:ext>
                </a:extLst>
              </a:tr>
              <a:tr h="739334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3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495503"/>
                  </a:ext>
                </a:extLst>
              </a:tr>
              <a:tr h="56631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283605"/>
                  </a:ext>
                </a:extLst>
              </a:tr>
              <a:tr h="56631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523620"/>
                  </a:ext>
                </a:extLst>
              </a:tr>
              <a:tr h="56631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483791"/>
                  </a:ext>
                </a:extLst>
              </a:tr>
              <a:tr h="56631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983736"/>
                  </a:ext>
                </a:extLst>
              </a:tr>
            </a:tbl>
          </a:graphicData>
        </a:graphic>
      </p:graphicFrame>
      <p:sp>
        <p:nvSpPr>
          <p:cNvPr id="6" name="Pentagon 5">
            <a:extLst>
              <a:ext uri="{FF2B5EF4-FFF2-40B4-BE49-F238E27FC236}">
                <a16:creationId xmlns:a16="http://schemas.microsoft.com/office/drawing/2014/main" id="{82FD5A20-3F78-476A-B676-7822D2DDF525}"/>
              </a:ext>
            </a:extLst>
          </p:cNvPr>
          <p:cNvSpPr/>
          <p:nvPr/>
        </p:nvSpPr>
        <p:spPr>
          <a:xfrm>
            <a:off x="1367161" y="2483212"/>
            <a:ext cx="3764871" cy="3438194"/>
          </a:xfrm>
          <a:prstGeom prst="pent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A54E92-C070-40F3-B3A3-B7992C974C44}"/>
              </a:ext>
            </a:extLst>
          </p:cNvPr>
          <p:cNvSpPr txBox="1"/>
          <p:nvPr/>
        </p:nvSpPr>
        <p:spPr>
          <a:xfrm>
            <a:off x="3325620" y="226662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727C62-3E30-4BDD-91F3-4EF65D82E9C7}"/>
              </a:ext>
            </a:extLst>
          </p:cNvPr>
          <p:cNvSpPr txBox="1"/>
          <p:nvPr/>
        </p:nvSpPr>
        <p:spPr>
          <a:xfrm>
            <a:off x="5237824" y="3631962"/>
            <a:ext cx="22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843296-12AF-47ED-A9B7-20B692851B59}"/>
              </a:ext>
            </a:extLst>
          </p:cNvPr>
          <p:cNvSpPr txBox="1"/>
          <p:nvPr/>
        </p:nvSpPr>
        <p:spPr>
          <a:xfrm>
            <a:off x="982832" y="3562712"/>
            <a:ext cx="38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833823-8247-4F22-90D8-FDF0A27D6BCC}"/>
              </a:ext>
            </a:extLst>
          </p:cNvPr>
          <p:cNvSpPr txBox="1"/>
          <p:nvPr/>
        </p:nvSpPr>
        <p:spPr>
          <a:xfrm>
            <a:off x="4571259" y="5687011"/>
            <a:ext cx="40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D24E9D-5CE4-4B3A-8B64-79A46A553096}"/>
              </a:ext>
            </a:extLst>
          </p:cNvPr>
          <p:cNvSpPr txBox="1"/>
          <p:nvPr/>
        </p:nvSpPr>
        <p:spPr>
          <a:xfrm>
            <a:off x="1790330" y="57367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308F0-508D-4DAF-B08A-65C00ACFE74F}"/>
              </a:ext>
            </a:extLst>
          </p:cNvPr>
          <p:cNvCxnSpPr>
            <a:stCxn id="6" idx="1"/>
            <a:endCxn id="6" idx="4"/>
          </p:cNvCxnSpPr>
          <p:nvPr/>
        </p:nvCxnSpPr>
        <p:spPr>
          <a:xfrm>
            <a:off x="1367165" y="3796482"/>
            <a:ext cx="3045838" cy="2124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454D4CC-61FE-409E-AD17-A201411A2A7D}"/>
              </a:ext>
            </a:extLst>
          </p:cNvPr>
          <p:cNvCxnSpPr>
            <a:endCxn id="6" idx="5"/>
          </p:cNvCxnSpPr>
          <p:nvPr/>
        </p:nvCxnSpPr>
        <p:spPr>
          <a:xfrm flipV="1">
            <a:off x="2133600" y="3796482"/>
            <a:ext cx="2998428" cy="2075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9641EC7-4DE7-43A9-88CA-304121E27B00}"/>
              </a:ext>
            </a:extLst>
          </p:cNvPr>
          <p:cNvCxnSpPr>
            <a:cxnSpLocks/>
            <a:stCxn id="6" idx="1"/>
            <a:endCxn id="6" idx="5"/>
          </p:cNvCxnSpPr>
          <p:nvPr/>
        </p:nvCxnSpPr>
        <p:spPr>
          <a:xfrm>
            <a:off x="1367165" y="3796482"/>
            <a:ext cx="37648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B448903-384D-4EB4-BA73-AC7AF731FDB8}"/>
              </a:ext>
            </a:extLst>
          </p:cNvPr>
          <p:cNvSpPr txBox="1"/>
          <p:nvPr/>
        </p:nvSpPr>
        <p:spPr>
          <a:xfrm>
            <a:off x="3126049" y="4728835"/>
            <a:ext cx="276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84763A4-CE32-4A89-9E32-8F81FE4465D8}"/>
              </a:ext>
            </a:extLst>
          </p:cNvPr>
          <p:cNvSpPr/>
          <p:nvPr/>
        </p:nvSpPr>
        <p:spPr>
          <a:xfrm>
            <a:off x="2561471" y="4251327"/>
            <a:ext cx="0" cy="0"/>
          </a:xfrm>
          <a:prstGeom prst="rect">
            <a:avLst/>
          </a:prstGeom>
          <a:solidFill>
            <a:srgbClr val="000000">
              <a:alpha val="5000"/>
            </a:srgbClr>
          </a:solidFill>
          <a:ln w="180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D27100-2306-45E4-8F23-11BEE34371D9}"/>
              </a:ext>
            </a:extLst>
          </p:cNvPr>
          <p:cNvSpPr txBox="1"/>
          <p:nvPr/>
        </p:nvSpPr>
        <p:spPr>
          <a:xfrm>
            <a:off x="4240020" y="2692186"/>
            <a:ext cx="358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0A220DC-F3FE-4BA3-AB51-03C1E6BAD43D}"/>
              </a:ext>
            </a:extLst>
          </p:cNvPr>
          <p:cNvSpPr txBox="1"/>
          <p:nvPr/>
        </p:nvSpPr>
        <p:spPr>
          <a:xfrm>
            <a:off x="2059619" y="2611102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18B3767-2444-46F1-8AE2-A5E204D8A46B}"/>
              </a:ext>
            </a:extLst>
          </p:cNvPr>
          <p:cNvSpPr txBox="1"/>
          <p:nvPr/>
        </p:nvSpPr>
        <p:spPr>
          <a:xfrm>
            <a:off x="3129071" y="3421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5062669-169D-4E58-B6EB-837C56DB1A53}"/>
              </a:ext>
            </a:extLst>
          </p:cNvPr>
          <p:cNvSpPr txBox="1"/>
          <p:nvPr/>
        </p:nvSpPr>
        <p:spPr>
          <a:xfrm>
            <a:off x="3101666" y="603075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6370342-26C1-4EAD-829A-E1CEFF76BF3F}"/>
              </a:ext>
            </a:extLst>
          </p:cNvPr>
          <p:cNvSpPr txBox="1"/>
          <p:nvPr/>
        </p:nvSpPr>
        <p:spPr>
          <a:xfrm>
            <a:off x="4940193" y="474753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3B27A08-039E-477F-A8AB-F24583781A84}"/>
              </a:ext>
            </a:extLst>
          </p:cNvPr>
          <p:cNvSpPr txBox="1"/>
          <p:nvPr/>
        </p:nvSpPr>
        <p:spPr>
          <a:xfrm>
            <a:off x="1411039" y="462111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47C598B-F068-4FE5-BBE2-74CBAC118F69}"/>
              </a:ext>
            </a:extLst>
          </p:cNvPr>
          <p:cNvSpPr txBox="1"/>
          <p:nvPr/>
        </p:nvSpPr>
        <p:spPr>
          <a:xfrm>
            <a:off x="2288704" y="424604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E415B6-C583-47BB-B8E1-05E2EBE402C5}"/>
              </a:ext>
            </a:extLst>
          </p:cNvPr>
          <p:cNvSpPr txBox="1"/>
          <p:nvPr/>
        </p:nvSpPr>
        <p:spPr>
          <a:xfrm>
            <a:off x="3907654" y="421754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88884E-85E0-4592-81CE-E87A138F8A8C}"/>
              </a:ext>
            </a:extLst>
          </p:cNvPr>
          <p:cNvSpPr txBox="1"/>
          <p:nvPr/>
        </p:nvSpPr>
        <p:spPr>
          <a:xfrm>
            <a:off x="3783362" y="514734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F402AFE-BEB4-4B2B-BB3C-0C428654D6BD}"/>
              </a:ext>
            </a:extLst>
          </p:cNvPr>
          <p:cNvSpPr txBox="1"/>
          <p:nvPr/>
        </p:nvSpPr>
        <p:spPr>
          <a:xfrm>
            <a:off x="2514600" y="508829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A7C54CF-0F24-42FD-9426-9A7D1FA4AC44}"/>
              </a:ext>
            </a:extLst>
          </p:cNvPr>
          <p:cNvSpPr txBox="1"/>
          <p:nvPr/>
        </p:nvSpPr>
        <p:spPr>
          <a:xfrm>
            <a:off x="3149413" y="464367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74BFE23-E7C5-4042-96F9-AA60F9EDD9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72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07"/>
    </mc:Choice>
    <mc:Fallback>
      <p:transition spd="slow" advTm="34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2FE7-BF12-4D33-BF67-8F4A385B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Numbers are the weights of the edge</a:t>
            </a:r>
            <a:br>
              <a:rPr lang="en-US" sz="2000" dirty="0"/>
            </a:br>
            <a:r>
              <a:rPr lang="en-US" sz="2000" dirty="0"/>
              <a:t>letters are the vertices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63F12-33BB-4181-BAAE-F5BA036295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Shortest path from A-&gt; 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8848206-68BC-437A-B8BA-F117B4C0ED0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1874916"/>
              </p:ext>
            </p:extLst>
          </p:nvPr>
        </p:nvGraphicFramePr>
        <p:xfrm>
          <a:off x="6172199" y="753036"/>
          <a:ext cx="5793051" cy="5652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1183">
                  <a:extLst>
                    <a:ext uri="{9D8B030D-6E8A-4147-A177-3AD203B41FA5}">
                      <a16:colId xmlns:a16="http://schemas.microsoft.com/office/drawing/2014/main" val="3997817568"/>
                    </a:ext>
                  </a:extLst>
                </a:gridCol>
                <a:gridCol w="813975">
                  <a:extLst>
                    <a:ext uri="{9D8B030D-6E8A-4147-A177-3AD203B41FA5}">
                      <a16:colId xmlns:a16="http://schemas.microsoft.com/office/drawing/2014/main" val="2225937431"/>
                    </a:ext>
                  </a:extLst>
                </a:gridCol>
                <a:gridCol w="827579">
                  <a:extLst>
                    <a:ext uri="{9D8B030D-6E8A-4147-A177-3AD203B41FA5}">
                      <a16:colId xmlns:a16="http://schemas.microsoft.com/office/drawing/2014/main" val="3034401026"/>
                    </a:ext>
                  </a:extLst>
                </a:gridCol>
                <a:gridCol w="860797">
                  <a:extLst>
                    <a:ext uri="{9D8B030D-6E8A-4147-A177-3AD203B41FA5}">
                      <a16:colId xmlns:a16="http://schemas.microsoft.com/office/drawing/2014/main" val="1280990848"/>
                    </a:ext>
                  </a:extLst>
                </a:gridCol>
                <a:gridCol w="794360">
                  <a:extLst>
                    <a:ext uri="{9D8B030D-6E8A-4147-A177-3AD203B41FA5}">
                      <a16:colId xmlns:a16="http://schemas.microsoft.com/office/drawing/2014/main" val="2827543316"/>
                    </a:ext>
                  </a:extLst>
                </a:gridCol>
                <a:gridCol w="834357">
                  <a:extLst>
                    <a:ext uri="{9D8B030D-6E8A-4147-A177-3AD203B41FA5}">
                      <a16:colId xmlns:a16="http://schemas.microsoft.com/office/drawing/2014/main" val="795030355"/>
                    </a:ext>
                  </a:extLst>
                </a:gridCol>
                <a:gridCol w="820800">
                  <a:extLst>
                    <a:ext uri="{9D8B030D-6E8A-4147-A177-3AD203B41FA5}">
                      <a16:colId xmlns:a16="http://schemas.microsoft.com/office/drawing/2014/main" val="326868336"/>
                    </a:ext>
                  </a:extLst>
                </a:gridCol>
              </a:tblGrid>
              <a:tr h="748162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737595"/>
                  </a:ext>
                </a:extLst>
              </a:tr>
              <a:tr h="726771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316994"/>
                  </a:ext>
                </a:extLst>
              </a:tr>
              <a:tr h="982792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485246"/>
                  </a:ext>
                </a:extLst>
              </a:tr>
              <a:tr h="743353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3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495503"/>
                  </a:ext>
                </a:extLst>
              </a:tr>
              <a:tr h="743353"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3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4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d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283605"/>
                  </a:ext>
                </a:extLst>
              </a:tr>
              <a:tr h="5693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523620"/>
                  </a:ext>
                </a:extLst>
              </a:tr>
              <a:tr h="5693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483791"/>
                  </a:ext>
                </a:extLst>
              </a:tr>
              <a:tr h="5693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983736"/>
                  </a:ext>
                </a:extLst>
              </a:tr>
            </a:tbl>
          </a:graphicData>
        </a:graphic>
      </p:graphicFrame>
      <p:sp>
        <p:nvSpPr>
          <p:cNvPr id="6" name="Pentagon 5">
            <a:extLst>
              <a:ext uri="{FF2B5EF4-FFF2-40B4-BE49-F238E27FC236}">
                <a16:creationId xmlns:a16="http://schemas.microsoft.com/office/drawing/2014/main" id="{82FD5A20-3F78-476A-B676-7822D2DDF525}"/>
              </a:ext>
            </a:extLst>
          </p:cNvPr>
          <p:cNvSpPr/>
          <p:nvPr/>
        </p:nvSpPr>
        <p:spPr>
          <a:xfrm>
            <a:off x="1367161" y="2483212"/>
            <a:ext cx="3764871" cy="3438194"/>
          </a:xfrm>
          <a:prstGeom prst="pent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A54E92-C070-40F3-B3A3-B7992C974C44}"/>
              </a:ext>
            </a:extLst>
          </p:cNvPr>
          <p:cNvSpPr txBox="1"/>
          <p:nvPr/>
        </p:nvSpPr>
        <p:spPr>
          <a:xfrm>
            <a:off x="3325620" y="226662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727C62-3E30-4BDD-91F3-4EF65D82E9C7}"/>
              </a:ext>
            </a:extLst>
          </p:cNvPr>
          <p:cNvSpPr txBox="1"/>
          <p:nvPr/>
        </p:nvSpPr>
        <p:spPr>
          <a:xfrm>
            <a:off x="5237824" y="3631962"/>
            <a:ext cx="22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843296-12AF-47ED-A9B7-20B692851B59}"/>
              </a:ext>
            </a:extLst>
          </p:cNvPr>
          <p:cNvSpPr txBox="1"/>
          <p:nvPr/>
        </p:nvSpPr>
        <p:spPr>
          <a:xfrm>
            <a:off x="982832" y="3562712"/>
            <a:ext cx="38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833823-8247-4F22-90D8-FDF0A27D6BCC}"/>
              </a:ext>
            </a:extLst>
          </p:cNvPr>
          <p:cNvSpPr txBox="1"/>
          <p:nvPr/>
        </p:nvSpPr>
        <p:spPr>
          <a:xfrm>
            <a:off x="4571259" y="5687011"/>
            <a:ext cx="40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D24E9D-5CE4-4B3A-8B64-79A46A553096}"/>
              </a:ext>
            </a:extLst>
          </p:cNvPr>
          <p:cNvSpPr txBox="1"/>
          <p:nvPr/>
        </p:nvSpPr>
        <p:spPr>
          <a:xfrm>
            <a:off x="1790330" y="57367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308F0-508D-4DAF-B08A-65C00ACFE74F}"/>
              </a:ext>
            </a:extLst>
          </p:cNvPr>
          <p:cNvCxnSpPr>
            <a:stCxn id="6" idx="1"/>
            <a:endCxn id="6" idx="4"/>
          </p:cNvCxnSpPr>
          <p:nvPr/>
        </p:nvCxnSpPr>
        <p:spPr>
          <a:xfrm>
            <a:off x="1367165" y="3796482"/>
            <a:ext cx="3045838" cy="2124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454D4CC-61FE-409E-AD17-A201411A2A7D}"/>
              </a:ext>
            </a:extLst>
          </p:cNvPr>
          <p:cNvCxnSpPr>
            <a:endCxn id="6" idx="5"/>
          </p:cNvCxnSpPr>
          <p:nvPr/>
        </p:nvCxnSpPr>
        <p:spPr>
          <a:xfrm flipV="1">
            <a:off x="2133600" y="3796482"/>
            <a:ext cx="2998428" cy="2075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9641EC7-4DE7-43A9-88CA-304121E27B00}"/>
              </a:ext>
            </a:extLst>
          </p:cNvPr>
          <p:cNvCxnSpPr>
            <a:cxnSpLocks/>
            <a:stCxn id="6" idx="1"/>
            <a:endCxn id="6" idx="5"/>
          </p:cNvCxnSpPr>
          <p:nvPr/>
        </p:nvCxnSpPr>
        <p:spPr>
          <a:xfrm>
            <a:off x="1367165" y="3796482"/>
            <a:ext cx="37648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B448903-384D-4EB4-BA73-AC7AF731FDB8}"/>
              </a:ext>
            </a:extLst>
          </p:cNvPr>
          <p:cNvSpPr txBox="1"/>
          <p:nvPr/>
        </p:nvSpPr>
        <p:spPr>
          <a:xfrm>
            <a:off x="3126049" y="4728835"/>
            <a:ext cx="276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84763A4-CE32-4A89-9E32-8F81FE4465D8}"/>
              </a:ext>
            </a:extLst>
          </p:cNvPr>
          <p:cNvSpPr/>
          <p:nvPr/>
        </p:nvSpPr>
        <p:spPr>
          <a:xfrm>
            <a:off x="2561471" y="4251327"/>
            <a:ext cx="0" cy="0"/>
          </a:xfrm>
          <a:prstGeom prst="rect">
            <a:avLst/>
          </a:prstGeom>
          <a:solidFill>
            <a:srgbClr val="000000">
              <a:alpha val="5000"/>
            </a:srgbClr>
          </a:solidFill>
          <a:ln w="180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D27100-2306-45E4-8F23-11BEE34371D9}"/>
              </a:ext>
            </a:extLst>
          </p:cNvPr>
          <p:cNvSpPr txBox="1"/>
          <p:nvPr/>
        </p:nvSpPr>
        <p:spPr>
          <a:xfrm>
            <a:off x="4240020" y="2692186"/>
            <a:ext cx="358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0A220DC-F3FE-4BA3-AB51-03C1E6BAD43D}"/>
              </a:ext>
            </a:extLst>
          </p:cNvPr>
          <p:cNvSpPr txBox="1"/>
          <p:nvPr/>
        </p:nvSpPr>
        <p:spPr>
          <a:xfrm>
            <a:off x="2059619" y="2611102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18B3767-2444-46F1-8AE2-A5E204D8A46B}"/>
              </a:ext>
            </a:extLst>
          </p:cNvPr>
          <p:cNvSpPr txBox="1"/>
          <p:nvPr/>
        </p:nvSpPr>
        <p:spPr>
          <a:xfrm>
            <a:off x="3129071" y="3421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5062669-169D-4E58-B6EB-837C56DB1A53}"/>
              </a:ext>
            </a:extLst>
          </p:cNvPr>
          <p:cNvSpPr txBox="1"/>
          <p:nvPr/>
        </p:nvSpPr>
        <p:spPr>
          <a:xfrm>
            <a:off x="3101666" y="603075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6370342-26C1-4EAD-829A-E1CEFF76BF3F}"/>
              </a:ext>
            </a:extLst>
          </p:cNvPr>
          <p:cNvSpPr txBox="1"/>
          <p:nvPr/>
        </p:nvSpPr>
        <p:spPr>
          <a:xfrm>
            <a:off x="4940193" y="474753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3B27A08-039E-477F-A8AB-F24583781A84}"/>
              </a:ext>
            </a:extLst>
          </p:cNvPr>
          <p:cNvSpPr txBox="1"/>
          <p:nvPr/>
        </p:nvSpPr>
        <p:spPr>
          <a:xfrm>
            <a:off x="1411039" y="462111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47C598B-F068-4FE5-BBE2-74CBAC118F69}"/>
              </a:ext>
            </a:extLst>
          </p:cNvPr>
          <p:cNvSpPr txBox="1"/>
          <p:nvPr/>
        </p:nvSpPr>
        <p:spPr>
          <a:xfrm>
            <a:off x="2288704" y="424604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E415B6-C583-47BB-B8E1-05E2EBE402C5}"/>
              </a:ext>
            </a:extLst>
          </p:cNvPr>
          <p:cNvSpPr txBox="1"/>
          <p:nvPr/>
        </p:nvSpPr>
        <p:spPr>
          <a:xfrm>
            <a:off x="3907654" y="421754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88884E-85E0-4592-81CE-E87A138F8A8C}"/>
              </a:ext>
            </a:extLst>
          </p:cNvPr>
          <p:cNvSpPr txBox="1"/>
          <p:nvPr/>
        </p:nvSpPr>
        <p:spPr>
          <a:xfrm>
            <a:off x="3783362" y="514734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F402AFE-BEB4-4B2B-BB3C-0C428654D6BD}"/>
              </a:ext>
            </a:extLst>
          </p:cNvPr>
          <p:cNvSpPr txBox="1"/>
          <p:nvPr/>
        </p:nvSpPr>
        <p:spPr>
          <a:xfrm>
            <a:off x="2514600" y="508829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A7C54CF-0F24-42FD-9426-9A7D1FA4AC44}"/>
              </a:ext>
            </a:extLst>
          </p:cNvPr>
          <p:cNvSpPr txBox="1"/>
          <p:nvPr/>
        </p:nvSpPr>
        <p:spPr>
          <a:xfrm>
            <a:off x="3149413" y="464367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8B77C31-DFF6-4B54-806F-850A525C6C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829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92"/>
    </mc:Choice>
    <mc:Fallback>
      <p:transition spd="slow" advTm="43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2FE7-BF12-4D33-BF67-8F4A385B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 shortest path from a to e based on Dijkstra's algorithm is a weight of 4 and the path is a-&gt;d-&gt;e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63F12-33BB-4181-BAAE-F5BA036295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Shortest path from A-&gt; 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8848206-68BC-437A-B8BA-F117B4C0ED0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66639027"/>
              </p:ext>
            </p:extLst>
          </p:nvPr>
        </p:nvGraphicFramePr>
        <p:xfrm>
          <a:off x="6172198" y="1538344"/>
          <a:ext cx="5874060" cy="48673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946">
                  <a:extLst>
                    <a:ext uri="{9D8B030D-6E8A-4147-A177-3AD203B41FA5}">
                      <a16:colId xmlns:a16="http://schemas.microsoft.com/office/drawing/2014/main" val="3997817568"/>
                    </a:ext>
                  </a:extLst>
                </a:gridCol>
                <a:gridCol w="825357">
                  <a:extLst>
                    <a:ext uri="{9D8B030D-6E8A-4147-A177-3AD203B41FA5}">
                      <a16:colId xmlns:a16="http://schemas.microsoft.com/office/drawing/2014/main" val="2225937431"/>
                    </a:ext>
                  </a:extLst>
                </a:gridCol>
                <a:gridCol w="839151">
                  <a:extLst>
                    <a:ext uri="{9D8B030D-6E8A-4147-A177-3AD203B41FA5}">
                      <a16:colId xmlns:a16="http://schemas.microsoft.com/office/drawing/2014/main" val="3034401026"/>
                    </a:ext>
                  </a:extLst>
                </a:gridCol>
                <a:gridCol w="872835">
                  <a:extLst>
                    <a:ext uri="{9D8B030D-6E8A-4147-A177-3AD203B41FA5}">
                      <a16:colId xmlns:a16="http://schemas.microsoft.com/office/drawing/2014/main" val="1280990848"/>
                    </a:ext>
                  </a:extLst>
                </a:gridCol>
                <a:gridCol w="805468">
                  <a:extLst>
                    <a:ext uri="{9D8B030D-6E8A-4147-A177-3AD203B41FA5}">
                      <a16:colId xmlns:a16="http://schemas.microsoft.com/office/drawing/2014/main" val="2827543316"/>
                    </a:ext>
                  </a:extLst>
                </a:gridCol>
                <a:gridCol w="846025">
                  <a:extLst>
                    <a:ext uri="{9D8B030D-6E8A-4147-A177-3AD203B41FA5}">
                      <a16:colId xmlns:a16="http://schemas.microsoft.com/office/drawing/2014/main" val="795030355"/>
                    </a:ext>
                  </a:extLst>
                </a:gridCol>
                <a:gridCol w="832278">
                  <a:extLst>
                    <a:ext uri="{9D8B030D-6E8A-4147-A177-3AD203B41FA5}">
                      <a16:colId xmlns:a16="http://schemas.microsoft.com/office/drawing/2014/main" val="326868336"/>
                    </a:ext>
                  </a:extLst>
                </a:gridCol>
              </a:tblGrid>
              <a:tr h="644221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737595"/>
                  </a:ext>
                </a:extLst>
              </a:tr>
              <a:tr h="625802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316994"/>
                  </a:ext>
                </a:extLst>
              </a:tr>
              <a:tr h="846254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485246"/>
                  </a:ext>
                </a:extLst>
              </a:tr>
              <a:tr h="49029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3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</a:t>
                      </a:r>
                      <a:r>
                        <a:rPr lang="en-US" baseline="-25000" dirty="0"/>
                        <a:t>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495503"/>
                  </a:ext>
                </a:extLst>
              </a:tr>
              <a:tr h="490290"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0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3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8</a:t>
                      </a:r>
                      <a:r>
                        <a:rPr lang="en-US" baseline="-25000"/>
                        <a:t>a</a:t>
                      </a:r>
                      <a:endParaRPr lang="en-US"/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a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4</a:t>
                      </a:r>
                      <a:r>
                        <a:rPr lang="en-US" baseline="-25000" dirty="0">
                          <a:highlight>
                            <a:srgbClr val="00FFFF"/>
                          </a:highlight>
                        </a:rPr>
                        <a:t>d</a:t>
                      </a:r>
                      <a:endParaRPr lang="en-US" dirty="0">
                        <a:highlight>
                          <a:srgbClr val="00FFFF"/>
                        </a:highlight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</a:t>
                      </a:r>
                      <a:r>
                        <a:rPr lang="en-US" baseline="-25000" dirty="0"/>
                        <a:t>d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283605"/>
                  </a:ext>
                </a:extLst>
              </a:tr>
              <a:tr h="49029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523620"/>
                  </a:ext>
                </a:extLst>
              </a:tr>
              <a:tr h="49029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483791"/>
                  </a:ext>
                </a:extLst>
              </a:tr>
              <a:tr h="49029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983736"/>
                  </a:ext>
                </a:extLst>
              </a:tr>
            </a:tbl>
          </a:graphicData>
        </a:graphic>
      </p:graphicFrame>
      <p:sp>
        <p:nvSpPr>
          <p:cNvPr id="6" name="Pentagon 5">
            <a:extLst>
              <a:ext uri="{FF2B5EF4-FFF2-40B4-BE49-F238E27FC236}">
                <a16:creationId xmlns:a16="http://schemas.microsoft.com/office/drawing/2014/main" id="{82FD5A20-3F78-476A-B676-7822D2DDF525}"/>
              </a:ext>
            </a:extLst>
          </p:cNvPr>
          <p:cNvSpPr/>
          <p:nvPr/>
        </p:nvSpPr>
        <p:spPr>
          <a:xfrm>
            <a:off x="1367161" y="2483212"/>
            <a:ext cx="3764871" cy="3438194"/>
          </a:xfrm>
          <a:prstGeom prst="pentag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A54E92-C070-40F3-B3A3-B7992C974C44}"/>
              </a:ext>
            </a:extLst>
          </p:cNvPr>
          <p:cNvSpPr txBox="1"/>
          <p:nvPr/>
        </p:nvSpPr>
        <p:spPr>
          <a:xfrm>
            <a:off x="3325620" y="226662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727C62-3E30-4BDD-91F3-4EF65D82E9C7}"/>
              </a:ext>
            </a:extLst>
          </p:cNvPr>
          <p:cNvSpPr txBox="1"/>
          <p:nvPr/>
        </p:nvSpPr>
        <p:spPr>
          <a:xfrm>
            <a:off x="5237824" y="3631962"/>
            <a:ext cx="22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843296-12AF-47ED-A9B7-20B692851B59}"/>
              </a:ext>
            </a:extLst>
          </p:cNvPr>
          <p:cNvSpPr txBox="1"/>
          <p:nvPr/>
        </p:nvSpPr>
        <p:spPr>
          <a:xfrm>
            <a:off x="982832" y="3562712"/>
            <a:ext cx="38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833823-8247-4F22-90D8-FDF0A27D6BCC}"/>
              </a:ext>
            </a:extLst>
          </p:cNvPr>
          <p:cNvSpPr txBox="1"/>
          <p:nvPr/>
        </p:nvSpPr>
        <p:spPr>
          <a:xfrm>
            <a:off x="4571259" y="5687011"/>
            <a:ext cx="40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D24E9D-5CE4-4B3A-8B64-79A46A553096}"/>
              </a:ext>
            </a:extLst>
          </p:cNvPr>
          <p:cNvSpPr txBox="1"/>
          <p:nvPr/>
        </p:nvSpPr>
        <p:spPr>
          <a:xfrm>
            <a:off x="1790330" y="57367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308F0-508D-4DAF-B08A-65C00ACFE74F}"/>
              </a:ext>
            </a:extLst>
          </p:cNvPr>
          <p:cNvCxnSpPr>
            <a:stCxn id="6" idx="1"/>
            <a:endCxn id="6" idx="4"/>
          </p:cNvCxnSpPr>
          <p:nvPr/>
        </p:nvCxnSpPr>
        <p:spPr>
          <a:xfrm>
            <a:off x="1367165" y="3796482"/>
            <a:ext cx="3045838" cy="2124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454D4CC-61FE-409E-AD17-A201411A2A7D}"/>
              </a:ext>
            </a:extLst>
          </p:cNvPr>
          <p:cNvCxnSpPr>
            <a:endCxn id="6" idx="5"/>
          </p:cNvCxnSpPr>
          <p:nvPr/>
        </p:nvCxnSpPr>
        <p:spPr>
          <a:xfrm flipV="1">
            <a:off x="2133600" y="3796482"/>
            <a:ext cx="2998428" cy="2075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9641EC7-4DE7-43A9-88CA-304121E27B00}"/>
              </a:ext>
            </a:extLst>
          </p:cNvPr>
          <p:cNvCxnSpPr>
            <a:cxnSpLocks/>
            <a:stCxn id="6" idx="1"/>
            <a:endCxn id="6" idx="5"/>
          </p:cNvCxnSpPr>
          <p:nvPr/>
        </p:nvCxnSpPr>
        <p:spPr>
          <a:xfrm>
            <a:off x="1367165" y="3796482"/>
            <a:ext cx="37648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B448903-384D-4EB4-BA73-AC7AF731FDB8}"/>
              </a:ext>
            </a:extLst>
          </p:cNvPr>
          <p:cNvSpPr txBox="1"/>
          <p:nvPr/>
        </p:nvSpPr>
        <p:spPr>
          <a:xfrm>
            <a:off x="3126049" y="4728835"/>
            <a:ext cx="276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84763A4-CE32-4A89-9E32-8F81FE4465D8}"/>
              </a:ext>
            </a:extLst>
          </p:cNvPr>
          <p:cNvSpPr/>
          <p:nvPr/>
        </p:nvSpPr>
        <p:spPr>
          <a:xfrm>
            <a:off x="2561471" y="4251327"/>
            <a:ext cx="0" cy="0"/>
          </a:xfrm>
          <a:prstGeom prst="rect">
            <a:avLst/>
          </a:prstGeom>
          <a:solidFill>
            <a:srgbClr val="000000">
              <a:alpha val="5000"/>
            </a:srgbClr>
          </a:solidFill>
          <a:ln w="180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D27100-2306-45E4-8F23-11BEE34371D9}"/>
              </a:ext>
            </a:extLst>
          </p:cNvPr>
          <p:cNvSpPr txBox="1"/>
          <p:nvPr/>
        </p:nvSpPr>
        <p:spPr>
          <a:xfrm>
            <a:off x="4240020" y="2692186"/>
            <a:ext cx="358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0A220DC-F3FE-4BA3-AB51-03C1E6BAD43D}"/>
              </a:ext>
            </a:extLst>
          </p:cNvPr>
          <p:cNvSpPr txBox="1"/>
          <p:nvPr/>
        </p:nvSpPr>
        <p:spPr>
          <a:xfrm>
            <a:off x="2059619" y="2611102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18B3767-2444-46F1-8AE2-A5E204D8A46B}"/>
              </a:ext>
            </a:extLst>
          </p:cNvPr>
          <p:cNvSpPr txBox="1"/>
          <p:nvPr/>
        </p:nvSpPr>
        <p:spPr>
          <a:xfrm>
            <a:off x="3129071" y="342141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5062669-169D-4E58-B6EB-837C56DB1A53}"/>
              </a:ext>
            </a:extLst>
          </p:cNvPr>
          <p:cNvSpPr txBox="1"/>
          <p:nvPr/>
        </p:nvSpPr>
        <p:spPr>
          <a:xfrm>
            <a:off x="3101666" y="603075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6370342-26C1-4EAD-829A-E1CEFF76BF3F}"/>
              </a:ext>
            </a:extLst>
          </p:cNvPr>
          <p:cNvSpPr txBox="1"/>
          <p:nvPr/>
        </p:nvSpPr>
        <p:spPr>
          <a:xfrm>
            <a:off x="4940193" y="474753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3B27A08-039E-477F-A8AB-F24583781A84}"/>
              </a:ext>
            </a:extLst>
          </p:cNvPr>
          <p:cNvSpPr txBox="1"/>
          <p:nvPr/>
        </p:nvSpPr>
        <p:spPr>
          <a:xfrm>
            <a:off x="1411039" y="462111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47C598B-F068-4FE5-BBE2-74CBAC118F69}"/>
              </a:ext>
            </a:extLst>
          </p:cNvPr>
          <p:cNvSpPr txBox="1"/>
          <p:nvPr/>
        </p:nvSpPr>
        <p:spPr>
          <a:xfrm>
            <a:off x="2288704" y="424604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E415B6-C583-47BB-B8E1-05E2EBE402C5}"/>
              </a:ext>
            </a:extLst>
          </p:cNvPr>
          <p:cNvSpPr txBox="1"/>
          <p:nvPr/>
        </p:nvSpPr>
        <p:spPr>
          <a:xfrm>
            <a:off x="3907654" y="421754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D88884E-85E0-4592-81CE-E87A138F8A8C}"/>
              </a:ext>
            </a:extLst>
          </p:cNvPr>
          <p:cNvSpPr txBox="1"/>
          <p:nvPr/>
        </p:nvSpPr>
        <p:spPr>
          <a:xfrm>
            <a:off x="3783362" y="514734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F402AFE-BEB4-4B2B-BB3C-0C428654D6BD}"/>
              </a:ext>
            </a:extLst>
          </p:cNvPr>
          <p:cNvSpPr txBox="1"/>
          <p:nvPr/>
        </p:nvSpPr>
        <p:spPr>
          <a:xfrm>
            <a:off x="2514600" y="508829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A7C54CF-0F24-42FD-9426-9A7D1FA4AC44}"/>
              </a:ext>
            </a:extLst>
          </p:cNvPr>
          <p:cNvSpPr txBox="1"/>
          <p:nvPr/>
        </p:nvSpPr>
        <p:spPr>
          <a:xfrm>
            <a:off x="3149413" y="464367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612081-CCD1-4D6C-A1D7-F950570785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38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17"/>
    </mc:Choice>
    <mc:Fallback>
      <p:transition spd="slow" advTm="25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EE724-D6F9-44CA-9CDC-1A52430EE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09552"/>
            <a:ext cx="10515600" cy="1162554"/>
          </a:xfrm>
        </p:spPr>
        <p:txBody>
          <a:bodyPr>
            <a:normAutofit/>
          </a:bodyPr>
          <a:lstStyle/>
          <a:p>
            <a:r>
              <a:rPr lang="en-US" sz="4000" dirty="0"/>
              <a:t>				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03AD4-B84C-439A-9EA6-D9B8AA0B3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516" y="1928813"/>
            <a:ext cx="10515600" cy="1500187"/>
          </a:xfrm>
        </p:spPr>
        <p:txBody>
          <a:bodyPr>
            <a:noAutofit/>
          </a:bodyPr>
          <a:lstStyle/>
          <a:p>
            <a:r>
              <a:rPr lang="en-US" sz="4400" dirty="0"/>
              <a:t>The algorithm uses a greedy approach in the sense that we find the next best solution hoping that the end result is the best solution for the whole problem.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24E6843-A215-42BA-B359-B632040A59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133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41"/>
    </mc:Choice>
    <mc:Fallback>
      <p:transition spd="slow" advTm="10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405</Words>
  <Application>Microsoft Office PowerPoint</Application>
  <PresentationFormat>Widescreen</PresentationFormat>
  <Paragraphs>235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Dijkstra Algorithm</vt:lpstr>
      <vt:lpstr>Definition:</vt:lpstr>
      <vt:lpstr>Numbers are the weights of the edge letters are the vertices</vt:lpstr>
      <vt:lpstr>Numbers are the weights of the edge letters are the vertices</vt:lpstr>
      <vt:lpstr>Numbers are the weights of the edge letters are the vertices</vt:lpstr>
      <vt:lpstr>Numbers are the weights of the edge letters are the vertices</vt:lpstr>
      <vt:lpstr>The shortest path from a to e based on Dijkstra's algorithm is a weight of 4 and the path is a-&gt;d-&gt;e </vt:lpstr>
      <vt:lpstr>   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Dijkstra Algorithm</dc:title>
  <dc:creator>Phillips, Justin</dc:creator>
  <cp:lastModifiedBy>Phillips, Justin</cp:lastModifiedBy>
  <cp:revision>11</cp:revision>
  <dcterms:created xsi:type="dcterms:W3CDTF">2020-08-07T17:56:28Z</dcterms:created>
  <dcterms:modified xsi:type="dcterms:W3CDTF">2020-08-07T19:59:12Z</dcterms:modified>
</cp:coreProperties>
</file>

<file path=docProps/thumbnail.jpeg>
</file>